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73" r:id="rId10"/>
    <p:sldId id="268" r:id="rId11"/>
    <p:sldId id="271" r:id="rId12"/>
    <p:sldId id="263" r:id="rId13"/>
    <p:sldId id="272" r:id="rId14"/>
    <p:sldId id="265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/>
    <p:restoredTop sz="94599"/>
  </p:normalViewPr>
  <p:slideViewPr>
    <p:cSldViewPr snapToGrid="0" snapToObjects="1">
      <p:cViewPr>
        <p:scale>
          <a:sx n="118" d="100"/>
          <a:sy n="118" d="100"/>
        </p:scale>
        <p:origin x="-19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8599"/>
            <a:ext cx="10081259" cy="31019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1" y="4348275"/>
            <a:ext cx="1894642" cy="1705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91540"/>
            <a:ext cx="10081260" cy="335887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294181" y="2590078"/>
            <a:ext cx="1894643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1" y="1097280"/>
            <a:ext cx="9195199" cy="3009499"/>
          </a:xfrm>
        </p:spPr>
        <p:txBody>
          <a:bodyPr anchor="b">
            <a:noAutofit/>
          </a:bodyPr>
          <a:lstStyle>
            <a:lvl1pPr algn="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9195198" cy="1117687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279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630278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23764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22215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81276"/>
            <a:ext cx="9613861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74548"/>
            <a:ext cx="9613861" cy="41616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350279"/>
            <a:ext cx="1154151" cy="1090789"/>
          </a:xfrm>
        </p:spPr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1120140"/>
            <a:ext cx="10437812" cy="29743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1280160"/>
            <a:ext cx="9613860" cy="2680523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C1D9-1D5E-384F-AE0D-92856BF4CCE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9F77-680A-D846-A9C8-2FDFDBE6B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82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tjoezoo.com/how-it-works.html" TargetMode="External"/><Relationship Id="rId2" Type="http://schemas.openxmlformats.org/officeDocument/2006/relationships/hyperlink" Target="http://www.flubaroo.com/instructional-video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SG4gWJ9mzbaa91KIO9kx_mD8qk4YBOOja39bpI0b-o/edi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garrity\Documents\Personal\WPU\Creating%20an%20assignment%20in%20Google%20Classroom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868680"/>
            <a:ext cx="9355218" cy="3238099"/>
          </a:xfrm>
        </p:spPr>
        <p:txBody>
          <a:bodyPr anchor="ctr"/>
          <a:lstStyle/>
          <a:p>
            <a:pPr algn="ctr"/>
            <a:r>
              <a:rPr lang="en-US" sz="6000" dirty="0" smtClean="0"/>
              <a:t>2018 Annual </a:t>
            </a:r>
            <a:br>
              <a:rPr lang="en-US" sz="6000" dirty="0" smtClean="0"/>
            </a:br>
            <a:r>
              <a:rPr lang="en-US" sz="6000" dirty="0" smtClean="0"/>
              <a:t>Bilingual/ESL Conference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William Paterson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Presenter:  Dr. Mary Bonitatibus-Garrity</a:t>
            </a:r>
          </a:p>
        </p:txBody>
      </p:sp>
    </p:spTree>
    <p:extLst>
      <p:ext uri="{BB962C8B-B14F-4D97-AF65-F5344CB8AC3E}">
        <p14:creationId xmlns:p14="http://schemas.microsoft.com/office/powerpoint/2010/main" val="278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/>
          <a:stretch/>
        </p:blipFill>
        <p:spPr>
          <a:xfrm>
            <a:off x="118142" y="1675051"/>
            <a:ext cx="4525007" cy="21266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Creating an A</a:t>
            </a:r>
            <a:r>
              <a:rPr lang="en-US" sz="4000" dirty="0" smtClean="0"/>
              <a:t>ssessment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r="1427"/>
          <a:stretch/>
        </p:blipFill>
        <p:spPr>
          <a:xfrm>
            <a:off x="5314788" y="1675051"/>
            <a:ext cx="4174013" cy="3930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2" y="3724521"/>
            <a:ext cx="4280686" cy="2721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r="4898" b="3267"/>
          <a:stretch/>
        </p:blipFill>
        <p:spPr>
          <a:xfrm>
            <a:off x="8659587" y="3290563"/>
            <a:ext cx="3269189" cy="30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Add-ons: Ex. </a:t>
            </a:r>
            <a:r>
              <a:rPr lang="en-US" dirty="0" err="1"/>
              <a:t>Flubaroo</a:t>
            </a:r>
            <a:r>
              <a:rPr lang="en-US" dirty="0"/>
              <a:t> (grading app)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err="1" smtClean="0"/>
              <a:t>Flubaroo</a:t>
            </a:r>
            <a:r>
              <a:rPr lang="en-US" sz="2800" dirty="0"/>
              <a:t>: </a:t>
            </a:r>
            <a:r>
              <a:rPr lang="en-US" sz="2800" u="sng" dirty="0">
                <a:solidFill>
                  <a:srgbClr val="FFFF00"/>
                </a:solidFill>
                <a:latin typeface="Aharoni" pitchFamily="2" charset="-79"/>
                <a:hlinkClick r:id="rId2"/>
              </a:rPr>
              <a:t>http://</a:t>
            </a:r>
            <a:r>
              <a:rPr lang="en-US" sz="2800" u="sng" dirty="0" smtClean="0">
                <a:solidFill>
                  <a:srgbClr val="FFFF00"/>
                </a:solidFill>
                <a:latin typeface="Aharoni" pitchFamily="2" charset="-79"/>
                <a:hlinkClick r:id="rId2"/>
              </a:rPr>
              <a:t>www.flubaroo.com/instructional-videos</a:t>
            </a:r>
            <a:endParaRPr lang="en-US" sz="2800" u="sng" dirty="0" smtClean="0">
              <a:solidFill>
                <a:srgbClr val="FFFF00"/>
              </a:solidFill>
              <a:latin typeface="Aharoni" pitchFamily="2" charset="-79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Joe </a:t>
            </a:r>
            <a:r>
              <a:rPr lang="en-US" sz="2800" dirty="0"/>
              <a:t>Zoe Express: </a:t>
            </a:r>
            <a:r>
              <a:rPr lang="en-US" sz="28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  <a:hlinkClick r:id="rId3"/>
              </a:rPr>
              <a:t>https://</a:t>
            </a:r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  <a:hlinkClick r:id="rId3"/>
              </a:rPr>
              <a:t>getjoezoo.com/how-it-works.html</a:t>
            </a:r>
            <a:endParaRPr lang="en-US" sz="28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Google </a:t>
            </a:r>
            <a:r>
              <a:rPr lang="en-US" dirty="0" smtClean="0"/>
              <a:t>Sheets: Scoring &amp; Viewing </a:t>
            </a:r>
            <a:r>
              <a:rPr lang="en-US" dirty="0"/>
              <a:t>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9" y="2087743"/>
            <a:ext cx="11812572" cy="282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4074" y="5405480"/>
            <a:ext cx="329345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Stating Problems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Docs – Lesson Plan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" y="1738388"/>
            <a:ext cx="6151467" cy="250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/>
          <a:stretch/>
        </p:blipFill>
        <p:spPr>
          <a:xfrm>
            <a:off x="5769367" y="3196353"/>
            <a:ext cx="6058746" cy="32320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0479186" y="2354782"/>
            <a:ext cx="1076241" cy="1319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Info – New Window/Calendar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4" y="2131504"/>
            <a:ext cx="10058400" cy="37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Info </a:t>
            </a:r>
            <a:r>
              <a:rPr lang="en-US" dirty="0" smtClean="0"/>
              <a:t>–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8" y="1823377"/>
            <a:ext cx="2213439" cy="446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0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Info – Comment Bank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1" y="1880021"/>
            <a:ext cx="7842121" cy="4160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r="4602"/>
          <a:stretch/>
        </p:blipFill>
        <p:spPr>
          <a:xfrm>
            <a:off x="8494122" y="1940601"/>
            <a:ext cx="2680979" cy="4039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400" dirty="0" smtClean="0"/>
              <a:t>If you have any questions, please contact me at: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Dr. Mary </a:t>
            </a:r>
            <a:r>
              <a:rPr lang="en-US" dirty="0" err="1" smtClean="0">
                <a:solidFill>
                  <a:srgbClr val="FFFF00"/>
                </a:solidFill>
              </a:rPr>
              <a:t>Bonitatibus-Garrity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Marybono23@aol.com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22" y="1188720"/>
            <a:ext cx="9613860" cy="27719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Teaching </a:t>
            </a:r>
            <a:r>
              <a:rPr lang="en-US" sz="4400" dirty="0" smtClean="0"/>
              <a:t>Grammar </a:t>
            </a:r>
            <a:r>
              <a:rPr lang="en-US" sz="4400" dirty="0"/>
              <a:t>in </a:t>
            </a:r>
            <a:r>
              <a:rPr lang="en-US" sz="4400" dirty="0" smtClean="0"/>
              <a:t>the</a:t>
            </a:r>
            <a:br>
              <a:rPr lang="en-US" sz="4400" dirty="0" smtClean="0"/>
            </a:br>
            <a:r>
              <a:rPr lang="en-US" sz="4400" dirty="0" smtClean="0"/>
              <a:t>ESL Classroom </a:t>
            </a:r>
            <a:br>
              <a:rPr lang="en-US" sz="4400" dirty="0" smtClean="0"/>
            </a:br>
            <a:r>
              <a:rPr lang="en-US" sz="4400" dirty="0" smtClean="0"/>
              <a:t>via </a:t>
            </a:r>
            <a:br>
              <a:rPr lang="en-US" sz="4400" dirty="0" smtClean="0"/>
            </a:br>
            <a:r>
              <a:rPr lang="en-US" sz="4400" dirty="0" smtClean="0"/>
              <a:t>Google </a:t>
            </a:r>
            <a:r>
              <a:rPr lang="en-US" sz="4400" dirty="0"/>
              <a:t>Suite </a:t>
            </a:r>
            <a:r>
              <a:rPr lang="en-US" sz="4400" dirty="0" smtClean="0"/>
              <a:t>Applications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94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 today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1704815"/>
            <a:ext cx="11321179" cy="489746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Introduction to and setting up a Google Classroom</a:t>
            </a:r>
          </a:p>
          <a:p>
            <a:pPr lvl="1"/>
            <a:r>
              <a:rPr lang="en-US" sz="2400" dirty="0" smtClean="0"/>
              <a:t>Adding Co-Teacher and/or Students</a:t>
            </a:r>
          </a:p>
          <a:p>
            <a:r>
              <a:rPr lang="en-US" sz="2800" dirty="0" smtClean="0"/>
              <a:t>Creating an Assignment, Quiz Assignment, Announcement or provide instructional material  </a:t>
            </a:r>
          </a:p>
          <a:p>
            <a:r>
              <a:rPr lang="en-US" sz="2800" dirty="0" smtClean="0"/>
              <a:t>Using Google Docs</a:t>
            </a:r>
          </a:p>
          <a:p>
            <a:pPr lvl="1"/>
            <a:r>
              <a:rPr lang="en-US" sz="2400" dirty="0" smtClean="0"/>
              <a:t>Lesson planning, providing student feedback &amp; grading </a:t>
            </a:r>
          </a:p>
          <a:p>
            <a:r>
              <a:rPr lang="en-US" sz="2800" dirty="0" smtClean="0"/>
              <a:t>Using Google Forms</a:t>
            </a:r>
          </a:p>
          <a:p>
            <a:pPr lvl="1"/>
            <a:r>
              <a:rPr lang="en-US" sz="2400" dirty="0" smtClean="0"/>
              <a:t>Creating an assessment &amp; uploading scores to the Classroom or exporting to a Google Sheet</a:t>
            </a:r>
          </a:p>
          <a:p>
            <a:r>
              <a:rPr lang="en-US" sz="2800" dirty="0" smtClean="0"/>
              <a:t>Using Google Sheets</a:t>
            </a:r>
          </a:p>
          <a:p>
            <a:pPr lvl="1"/>
            <a:r>
              <a:rPr lang="en-US" sz="2400" dirty="0" smtClean="0"/>
              <a:t>Scoring assessments &amp; viewing data</a:t>
            </a:r>
          </a:p>
        </p:txBody>
      </p:sp>
    </p:spTree>
    <p:extLst>
      <p:ext uri="{BB962C8B-B14F-4D97-AF65-F5344CB8AC3E}">
        <p14:creationId xmlns:p14="http://schemas.microsoft.com/office/powerpoint/2010/main" val="20868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844298"/>
            <a:ext cx="9613861" cy="4807961"/>
          </a:xfrm>
        </p:spPr>
        <p:txBody>
          <a:bodyPr>
            <a:noAutofit/>
          </a:bodyPr>
          <a:lstStyle/>
          <a:p>
            <a:r>
              <a:rPr lang="en-US" sz="3200" dirty="0" smtClean="0"/>
              <a:t>Open Google</a:t>
            </a:r>
          </a:p>
          <a:p>
            <a:r>
              <a:rPr lang="en-US" sz="3200" dirty="0" smtClean="0"/>
              <a:t>Login to your Google Account</a:t>
            </a:r>
          </a:p>
          <a:p>
            <a:pPr lvl="1"/>
            <a:r>
              <a:rPr lang="en-US" sz="2800" dirty="0" smtClean="0"/>
              <a:t>From the Apps button select Classroom (if not visible search for Classroom)</a:t>
            </a:r>
          </a:p>
          <a:p>
            <a:r>
              <a:rPr lang="en-US" sz="3200" dirty="0" smtClean="0"/>
              <a:t>Join my class by clicking on the + sign on the top right, select student (for today), enter my class code: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C</a:t>
            </a:r>
            <a:r>
              <a:rPr lang="en-US" sz="3200" b="1" dirty="0" smtClean="0">
                <a:solidFill>
                  <a:srgbClr val="FFFF00"/>
                </a:solidFill>
              </a:rPr>
              <a:t>lass </a:t>
            </a:r>
            <a:r>
              <a:rPr lang="en-US" sz="3200" b="1" dirty="0">
                <a:solidFill>
                  <a:srgbClr val="FFFF00"/>
                </a:solidFill>
              </a:rPr>
              <a:t>code: </a:t>
            </a:r>
            <a:r>
              <a:rPr lang="en-US" sz="3200" b="1" dirty="0" smtClean="0">
                <a:solidFill>
                  <a:srgbClr val="FFFF00"/>
                </a:solidFill>
              </a:rPr>
              <a:t>4wor17i</a:t>
            </a:r>
          </a:p>
        </p:txBody>
      </p:sp>
    </p:spTree>
    <p:extLst>
      <p:ext uri="{BB962C8B-B14F-4D97-AF65-F5344CB8AC3E}">
        <p14:creationId xmlns:p14="http://schemas.microsoft.com/office/powerpoint/2010/main" val="11862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</a:t>
            </a:r>
            <a:r>
              <a:rPr lang="en-US" dirty="0" smtClean="0"/>
              <a:t>up/Creating </a:t>
            </a:r>
            <a:r>
              <a:rPr lang="en-US" dirty="0"/>
              <a:t>Y</a:t>
            </a:r>
            <a:r>
              <a:rPr lang="en-US" dirty="0" smtClean="0"/>
              <a:t>our Own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82305"/>
            <a:ext cx="10886839" cy="489281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NOTE</a:t>
            </a:r>
            <a:r>
              <a:rPr lang="en-US" sz="3200" dirty="0" smtClean="0"/>
              <a:t>:  You </a:t>
            </a:r>
            <a:r>
              <a:rPr lang="en-US" sz="3200" dirty="0"/>
              <a:t>will need an Education/G-Suite type of </a:t>
            </a:r>
            <a:r>
              <a:rPr lang="en-US" sz="3200" dirty="0" smtClean="0"/>
              <a:t>account </a:t>
            </a:r>
            <a:r>
              <a:rPr lang="en-US" sz="3200" dirty="0"/>
              <a:t>to create </a:t>
            </a:r>
            <a:r>
              <a:rPr lang="en-US" sz="3200" dirty="0" smtClean="0"/>
              <a:t>a classroom for </a:t>
            </a:r>
            <a:r>
              <a:rPr lang="en-US" sz="3200" dirty="0"/>
              <a:t>students.  </a:t>
            </a:r>
          </a:p>
          <a:p>
            <a:pPr lvl="1"/>
            <a:r>
              <a:rPr lang="en-US" sz="2800" dirty="0"/>
              <a:t>For today, simply select that you are not creating a Classroom for students</a:t>
            </a:r>
          </a:p>
          <a:p>
            <a:r>
              <a:rPr lang="en-US" sz="3200" dirty="0"/>
              <a:t>Indicate you are a teacher</a:t>
            </a:r>
          </a:p>
          <a:p>
            <a:r>
              <a:rPr lang="en-US" sz="3200" dirty="0"/>
              <a:t>Select the + sign to add a course:  complete pertinent </a:t>
            </a:r>
            <a:r>
              <a:rPr lang="en-US" sz="3200" dirty="0" smtClean="0"/>
              <a:t>information</a:t>
            </a:r>
          </a:p>
          <a:p>
            <a:r>
              <a:rPr lang="en-US" sz="3200" dirty="0" smtClean="0"/>
              <a:t>Select PEOPLE from the three tabs across the top</a:t>
            </a:r>
          </a:p>
          <a:p>
            <a:pPr lvl="1"/>
            <a:r>
              <a:rPr lang="en-US" sz="2800" dirty="0" smtClean="0"/>
              <a:t>Select the + sign for Teacher or Students to invite people, or</a:t>
            </a:r>
          </a:p>
          <a:p>
            <a:pPr lvl="1"/>
            <a:r>
              <a:rPr lang="en-US" sz="2800" dirty="0" smtClean="0"/>
              <a:t>Provide people with your </a:t>
            </a:r>
            <a:r>
              <a:rPr lang="en-US" sz="2800" b="1" u="sng" dirty="0" smtClean="0"/>
              <a:t>class code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2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</a:t>
            </a:r>
            <a:r>
              <a:rPr lang="en-US" dirty="0"/>
              <a:t>an </a:t>
            </a:r>
            <a:r>
              <a:rPr lang="en-US" dirty="0" smtClean="0"/>
              <a:t>Assignment in Google Classroom</a:t>
            </a:r>
            <a:endParaRPr lang="en-US" dirty="0"/>
          </a:p>
        </p:txBody>
      </p:sp>
      <p:pic>
        <p:nvPicPr>
          <p:cNvPr id="6" name="Creating an assignment in Google Classroo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02298" y="1768071"/>
            <a:ext cx="6555347" cy="4916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30" y="1996225"/>
            <a:ext cx="3052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add to your classroom:</a:t>
            </a:r>
          </a:p>
          <a:p>
            <a:pPr lvl="1" indent="341313"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400" dirty="0" smtClean="0"/>
              <a:t>Assignments</a:t>
            </a:r>
          </a:p>
          <a:p>
            <a:pPr lvl="1" indent="341313"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400" dirty="0" smtClean="0"/>
              <a:t>Quiz </a:t>
            </a:r>
          </a:p>
          <a:p>
            <a:pPr lvl="1" indent="341313"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400" dirty="0" smtClean="0"/>
              <a:t>Questions</a:t>
            </a:r>
          </a:p>
          <a:p>
            <a:pPr lvl="1" indent="341313"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400" dirty="0" smtClean="0"/>
              <a:t>Material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Google </a:t>
            </a:r>
            <a:r>
              <a:rPr lang="en-US" dirty="0" smtClean="0"/>
              <a:t>Docs: Feedback </a:t>
            </a:r>
            <a:r>
              <a:rPr lang="en-US" dirty="0"/>
              <a:t>&amp; G</a:t>
            </a:r>
            <a:r>
              <a:rPr lang="en-US" dirty="0" smtClean="0"/>
              <a:t>rading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85" y="2665011"/>
            <a:ext cx="4351483" cy="3602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Callout 1 4"/>
          <p:cNvSpPr/>
          <p:nvPr/>
        </p:nvSpPr>
        <p:spPr>
          <a:xfrm>
            <a:off x="4942200" y="1760016"/>
            <a:ext cx="2039193" cy="588049"/>
          </a:xfrm>
          <a:prstGeom prst="borderCallout1">
            <a:avLst>
              <a:gd name="adj1" fmla="val 101314"/>
              <a:gd name="adj2" fmla="val 50397"/>
              <a:gd name="adj3" fmla="val 247357"/>
              <a:gd name="adj4" fmla="val 54921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Turn on Comments</a:t>
            </a:r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3285366" y="1645393"/>
            <a:ext cx="1343278" cy="817296"/>
          </a:xfrm>
          <a:prstGeom prst="borderCallout2">
            <a:avLst>
              <a:gd name="adj1" fmla="val 170235"/>
              <a:gd name="adj2" fmla="val 118833"/>
              <a:gd name="adj3" fmla="val 123700"/>
              <a:gd name="adj4" fmla="val 59668"/>
              <a:gd name="adj5" fmla="val 103589"/>
              <a:gd name="adj6" fmla="val 3762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 </a:t>
            </a:r>
          </a:p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8067759" y="5000877"/>
            <a:ext cx="2468072" cy="614995"/>
          </a:xfrm>
          <a:prstGeom prst="borderCallout1">
            <a:avLst>
              <a:gd name="adj1" fmla="val 18750"/>
              <a:gd name="adj2" fmla="val -8333"/>
              <a:gd name="adj3" fmla="val -53290"/>
              <a:gd name="adj4" fmla="val -32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private comment to student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8067759" y="3463391"/>
            <a:ext cx="2484255" cy="517890"/>
          </a:xfrm>
          <a:prstGeom prst="borderCallout1">
            <a:avLst>
              <a:gd name="adj1" fmla="val 73437"/>
              <a:gd name="adj2" fmla="val -4750"/>
              <a:gd name="adj3" fmla="val 126562"/>
              <a:gd name="adj4" fmla="val -37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 assignment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8067759" y="2665011"/>
            <a:ext cx="2727016" cy="606903"/>
          </a:xfrm>
          <a:prstGeom prst="borderCallout1">
            <a:avLst>
              <a:gd name="adj1" fmla="val 18750"/>
              <a:gd name="adj2" fmla="val -8333"/>
              <a:gd name="adj3" fmla="val 168500"/>
              <a:gd name="adj4" fmla="val -234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Open in </a:t>
            </a:r>
            <a:r>
              <a:rPr lang="en-US" dirty="0" smtClean="0">
                <a:hlinkClick r:id="rId3" action="ppaction://hlinksldjump"/>
              </a:rPr>
              <a:t>new window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8067759" y="4175489"/>
            <a:ext cx="2569223" cy="606903"/>
          </a:xfrm>
          <a:prstGeom prst="borderCallout1">
            <a:avLst>
              <a:gd name="adj1" fmla="val 18750"/>
              <a:gd name="adj2" fmla="val -8333"/>
              <a:gd name="adj3" fmla="val 431"/>
              <a:gd name="adj4" fmla="val -396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Change total </a:t>
            </a:r>
            <a:r>
              <a:rPr lang="en-US" dirty="0" smtClean="0">
                <a:solidFill>
                  <a:schemeClr val="bg2"/>
                </a:solidFill>
                <a:hlinkClick r:id="rId4" action="ppaction://hlinksldjump"/>
              </a:rPr>
              <a:t>points</a:t>
            </a:r>
            <a:r>
              <a:rPr lang="en-US" dirty="0" smtClean="0">
                <a:solidFill>
                  <a:schemeClr val="bg2"/>
                </a:solidFill>
              </a:rPr>
              <a:t> in Classroom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8067759" y="1760016"/>
            <a:ext cx="2569223" cy="588049"/>
          </a:xfrm>
          <a:prstGeom prst="borderCallout1">
            <a:avLst>
              <a:gd name="adj1" fmla="val 61408"/>
              <a:gd name="adj2" fmla="val -6128"/>
              <a:gd name="adj3" fmla="val 254236"/>
              <a:gd name="adj4" fmla="val -392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hlinkClick r:id="rId5" action="ppaction://hlinksldjump"/>
              </a:rPr>
              <a:t>Comment bank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Google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/>
            <a:r>
              <a:rPr lang="en-US" sz="3600" dirty="0"/>
              <a:t>Creating an assessment </a:t>
            </a:r>
            <a:endParaRPr lang="en-US" sz="3600" dirty="0" smtClean="0"/>
          </a:p>
          <a:p>
            <a:pPr marL="339725" indent="-339725"/>
            <a:r>
              <a:rPr lang="en-US" sz="3600" dirty="0" smtClean="0"/>
              <a:t>Uploading </a:t>
            </a:r>
            <a:r>
              <a:rPr lang="en-US" sz="3600" dirty="0"/>
              <a:t>scores to </a:t>
            </a:r>
            <a:r>
              <a:rPr lang="en-US" sz="3600" dirty="0" smtClean="0"/>
              <a:t>Google Classroom, </a:t>
            </a:r>
            <a:r>
              <a:rPr lang="en-US" sz="3600" dirty="0"/>
              <a:t>or </a:t>
            </a:r>
            <a:endParaRPr lang="en-US" sz="3600" dirty="0" smtClean="0"/>
          </a:p>
          <a:p>
            <a:pPr marL="339725" indent="-339725"/>
            <a:r>
              <a:rPr lang="en-US" sz="3600" dirty="0"/>
              <a:t>E</a:t>
            </a:r>
            <a:r>
              <a:rPr lang="en-US" sz="3600" dirty="0" smtClean="0"/>
              <a:t>xporting </a:t>
            </a:r>
            <a:r>
              <a:rPr lang="en-US" sz="3600" dirty="0"/>
              <a:t>to a Google </a:t>
            </a:r>
            <a:r>
              <a:rPr lang="en-US" sz="3600" dirty="0" smtClean="0"/>
              <a:t>Sheet</a:t>
            </a:r>
          </a:p>
          <a:p>
            <a:pPr marL="339725" indent="-339725"/>
            <a:r>
              <a:rPr lang="en-US" sz="3600" dirty="0" smtClean="0"/>
              <a:t>Add-ons: Ex. </a:t>
            </a:r>
            <a:r>
              <a:rPr lang="en-US" sz="3600" dirty="0" err="1" smtClean="0"/>
              <a:t>Flubaroo</a:t>
            </a:r>
            <a:r>
              <a:rPr lang="en-US" sz="3600" dirty="0" smtClean="0"/>
              <a:t> (grading app)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to Inform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1774548"/>
            <a:ext cx="9240514" cy="6935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View the responses in Google Forms as Charts: Analyze, review, or re-teach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5102"/>
            <a:ext cx="4962779" cy="2832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04" y="4110754"/>
            <a:ext cx="7059196" cy="267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07" y="2151346"/>
            <a:ext cx="3177418" cy="19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3536</TotalTime>
  <Words>371</Words>
  <Application>Microsoft Office PowerPoint</Application>
  <PresentationFormat>Custom</PresentationFormat>
  <Paragraphs>66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Berlin</vt:lpstr>
      <vt:lpstr>2018 Annual  Bilingual/ESL Conference William Paterson University</vt:lpstr>
      <vt:lpstr>Teaching Grammar in the ESL Classroom  via  Google Suite Applications</vt:lpstr>
      <vt:lpstr>What we will cover today…</vt:lpstr>
      <vt:lpstr>Introduction to Google Classroom</vt:lpstr>
      <vt:lpstr>Setting up/Creating Your Own Classroom</vt:lpstr>
      <vt:lpstr>Creating an Assignment in Google Classroom</vt:lpstr>
      <vt:lpstr>Using Google Docs: Feedback &amp; Grading</vt:lpstr>
      <vt:lpstr>Using Google Forms</vt:lpstr>
      <vt:lpstr>Using Data to Inform Instruction</vt:lpstr>
      <vt:lpstr>Creating an Assessment</vt:lpstr>
      <vt:lpstr>Add-ons: Ex. Flubaroo (grading app)</vt:lpstr>
      <vt:lpstr>Using Google Sheets: Scoring &amp; Viewing data</vt:lpstr>
      <vt:lpstr>Google Docs – Lesson Plan Tools</vt:lpstr>
      <vt:lpstr>Supplemental Info – New Window/Calendar</vt:lpstr>
      <vt:lpstr>Supplemental Info – Points</vt:lpstr>
      <vt:lpstr>Supplemental Info – Comment Bank</vt:lpstr>
      <vt:lpstr>Thank you! If you have any questions, please contact me at: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Annual  Bilingual/ESL Conference William Paterson University</dc:title>
  <dc:creator>Mary Bonitatibus</dc:creator>
  <cp:lastModifiedBy>Technology</cp:lastModifiedBy>
  <cp:revision>31</cp:revision>
  <dcterms:created xsi:type="dcterms:W3CDTF">2018-12-01T19:06:22Z</dcterms:created>
  <dcterms:modified xsi:type="dcterms:W3CDTF">2018-12-06T19:33:14Z</dcterms:modified>
</cp:coreProperties>
</file>